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9" r:id="rId4"/>
    <p:sldId id="271" r:id="rId5"/>
    <p:sldId id="272" r:id="rId6"/>
    <p:sldId id="290" r:id="rId7"/>
    <p:sldId id="307" r:id="rId8"/>
    <p:sldId id="287" r:id="rId9"/>
    <p:sldId id="308" r:id="rId10"/>
    <p:sldId id="309" r:id="rId11"/>
    <p:sldId id="310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128EB7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63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数组与标量间的运算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89612" y="3104969"/>
            <a:ext cx="6863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  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使用统计图表展示数据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722204" y="4062366"/>
            <a:ext cx="5045517" cy="132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buNone/>
            </a:pPr>
            <a:r>
              <a:rPr lang="en-US" altLang="zh-CN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matplotlib</a:t>
            </a: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基础语法</a:t>
            </a:r>
            <a:endParaRPr lang="en-US" altLang="zh-CN" sz="4000" spc="300" dirty="0">
              <a:solidFill>
                <a:schemeClr val="bg1"/>
              </a:solidFill>
              <a:latin typeface="+mn-lt"/>
              <a:ea typeface="+mn-ea"/>
              <a:cs typeface="+mn-ea"/>
            </a:endParaRPr>
          </a:p>
          <a:p>
            <a:pPr algn="dist">
              <a:buNone/>
            </a:pPr>
            <a:endParaRPr lang="en-US" altLang="zh-CN" sz="4000" spc="300" dirty="0">
              <a:solidFill>
                <a:schemeClr val="bg1"/>
              </a:solidFill>
              <a:latin typeface="+mn-lt"/>
              <a:ea typeface="+mn-ea"/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5842" y="179921"/>
            <a:ext cx="640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pyplot</a:t>
            </a: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的动态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rc</a:t>
            </a: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55738"/>
              </p:ext>
            </p:extLst>
          </p:nvPr>
        </p:nvGraphicFramePr>
        <p:xfrm>
          <a:off x="1006292" y="2066199"/>
          <a:ext cx="10225136" cy="3100161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8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0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linestyle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取值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意义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linestyle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取值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意义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4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实线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-.</a:t>
                      </a:r>
                      <a:endParaRPr lang="zh-CN" sz="2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点线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4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--</a:t>
                      </a:r>
                      <a:endParaRPr lang="zh-CN" sz="2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长虚线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endParaRPr lang="zh-CN" sz="2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短虚线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5842" y="179921"/>
            <a:ext cx="640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pyplot</a:t>
            </a: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的动态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rc</a:t>
            </a: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45041"/>
              </p:ext>
            </p:extLst>
          </p:nvPr>
        </p:nvGraphicFramePr>
        <p:xfrm>
          <a:off x="1067118" y="1522730"/>
          <a:ext cx="10080624" cy="470149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20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6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marker</a:t>
                      </a:r>
                      <a:r>
                        <a:rPr lang="zh-CN" sz="2000" kern="100" dirty="0">
                          <a:effectLst/>
                        </a:rPr>
                        <a:t>取值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意义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marker</a:t>
                      </a:r>
                      <a:r>
                        <a:rPr lang="zh-CN" sz="2000" kern="100">
                          <a:effectLst/>
                        </a:rPr>
                        <a:t>取值</a:t>
                      </a:r>
                      <a:endParaRPr lang="zh-CN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意义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o</a:t>
                      </a:r>
                      <a:r>
                        <a:rPr lang="zh-CN" sz="1800" kern="100" dirty="0">
                          <a:effectLst/>
                        </a:rPr>
                        <a:t>’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圆圈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点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D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菱形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s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正方形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h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六边形</a:t>
                      </a: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*</a:t>
                      </a:r>
                      <a:r>
                        <a:rPr lang="zh-CN" sz="1800" kern="100" dirty="0">
                          <a:effectLst/>
                        </a:rPr>
                        <a:t>’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星号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H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六边形</a:t>
                      </a:r>
                      <a:r>
                        <a:rPr lang="en-US" sz="1800" kern="100" dirty="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d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小菱形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-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水平线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v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一角朝下的三角形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8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八边形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&lt;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一角朝左的三角形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p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五边形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&gt;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一角朝右的三角形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‘，’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像素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^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一角朝上的三角形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加号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\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竖线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73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>
                          <a:effectLst/>
                        </a:rPr>
                        <a:t>’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无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‘</a:t>
                      </a:r>
                      <a:r>
                        <a:rPr lang="en-US" sz="1800" kern="100" dirty="0">
                          <a:effectLst/>
                        </a:rPr>
                        <a:t>x</a:t>
                      </a:r>
                      <a:r>
                        <a:rPr lang="zh-CN" sz="1800" kern="100" dirty="0">
                          <a:effectLst/>
                        </a:rPr>
                        <a:t>’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X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065" y="2133398"/>
            <a:ext cx="3908598" cy="858624"/>
            <a:chOff x="1991600" y="2901222"/>
            <a:chExt cx="4162499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659" y="3108242"/>
              <a:ext cx="2992440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pyplot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基础语法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065" y="3824610"/>
            <a:ext cx="5382278" cy="858624"/>
            <a:chOff x="5173118" y="2883412"/>
            <a:chExt cx="5731910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353981" y="3066132"/>
              <a:ext cx="4551047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设置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pyplot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的动态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rc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参数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425163" y="2640906"/>
            <a:ext cx="6629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pyplot</a:t>
            </a: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基础语法</a:t>
            </a:r>
            <a:endParaRPr lang="en-US" altLang="zh-CN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  <a:p>
            <a:pPr marL="0" indent="0" algn="ctr">
              <a:buNone/>
            </a:pPr>
            <a:endParaRPr lang="zh-CN" altLang="en-US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  <a:p>
            <a:pPr marL="0" indent="0" algn="ctr">
              <a:buNone/>
            </a:pPr>
            <a:endParaRPr lang="en-US" altLang="zh-CN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15841" y="179921"/>
            <a:ext cx="2904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pyplot</a:t>
            </a: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基础语法</a:t>
            </a:r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52994" y="2119469"/>
            <a:ext cx="8773857" cy="1300258"/>
            <a:chOff x="1652994" y="2119469"/>
            <a:chExt cx="8773857" cy="1300258"/>
          </a:xfrm>
        </p:grpSpPr>
        <p:sp>
          <p:nvSpPr>
            <p:cNvPr id="11" name="矩形: 圆角 10"/>
            <p:cNvSpPr/>
            <p:nvPr/>
          </p:nvSpPr>
          <p:spPr>
            <a:xfrm>
              <a:off x="4414569" y="2119469"/>
              <a:ext cx="6012282" cy="1300258"/>
            </a:xfrm>
            <a:prstGeom prst="roundRect">
              <a:avLst>
                <a:gd name="adj" fmla="val 7717"/>
              </a:avLst>
            </a:prstGeom>
            <a:solidFill>
              <a:srgbClr val="FFFFFF"/>
            </a:solidFill>
            <a:ln w="12700" cap="flat" cmpd="sng" algn="ctr">
              <a:solidFill>
                <a:srgbClr val="00C1E0"/>
              </a:solidFill>
              <a:prstDash val="solid"/>
              <a:miter lim="800000"/>
            </a:ln>
            <a:effectLst/>
          </p:spPr>
          <p:txBody>
            <a:bodyPr lIns="48223" tIns="24112" rIns="48223" bIns="2411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6393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kern="0" dirty="0">
                  <a:solidFill>
                    <a:srgbClr val="373D41"/>
                  </a:solidFill>
                  <a:latin typeface="+mn-ea"/>
                  <a:ea typeface="+mn-ea"/>
                </a:rPr>
                <a:t>matplotlib </a:t>
              </a:r>
              <a:r>
                <a:rPr lang="zh-CN" altLang="en-US" kern="0" dirty="0">
                  <a:solidFill>
                    <a:srgbClr val="373D41"/>
                  </a:solidFill>
                  <a:latin typeface="+mn-ea"/>
                  <a:ea typeface="+mn-ea"/>
                </a:rPr>
                <a:t>是一个 </a:t>
              </a:r>
              <a:r>
                <a:rPr lang="en-US" altLang="zh-CN" kern="0" dirty="0">
                  <a:solidFill>
                    <a:srgbClr val="373D41"/>
                  </a:solidFill>
                  <a:latin typeface="+mn-ea"/>
                  <a:ea typeface="+mn-ea"/>
                </a:rPr>
                <a:t>Python </a:t>
              </a:r>
              <a:r>
                <a:rPr lang="zh-CN" altLang="en-US" kern="0" dirty="0">
                  <a:solidFill>
                    <a:srgbClr val="373D41"/>
                  </a:solidFill>
                  <a:latin typeface="+mn-ea"/>
                  <a:ea typeface="+mn-ea"/>
                </a:rPr>
                <a:t>的 </a:t>
              </a:r>
              <a:r>
                <a:rPr lang="en-US" altLang="zh-CN" kern="0" dirty="0">
                  <a:solidFill>
                    <a:srgbClr val="373D41"/>
                  </a:solidFill>
                  <a:latin typeface="+mn-ea"/>
                  <a:ea typeface="+mn-ea"/>
                </a:rPr>
                <a:t>2D</a:t>
              </a:r>
              <a:r>
                <a:rPr lang="zh-CN" altLang="en-US" kern="0" dirty="0">
                  <a:solidFill>
                    <a:srgbClr val="373D41"/>
                  </a:solidFill>
                  <a:latin typeface="+mn-ea"/>
                  <a:ea typeface="+mn-ea"/>
                </a:rPr>
                <a:t>绘图库。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373D41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652994" y="2119469"/>
              <a:ext cx="2761575" cy="1300258"/>
            </a:xfrm>
            <a:prstGeom prst="roundRect">
              <a:avLst/>
            </a:prstGeom>
            <a:solidFill>
              <a:srgbClr val="128EB7"/>
            </a:soli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48223" tIns="24112" rIns="48223" bIns="2411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639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等线" panose="02010600030101010101" charset="-122"/>
                </a:rPr>
                <a:t>Matplotlib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52994" y="3699531"/>
            <a:ext cx="8832046" cy="1300258"/>
            <a:chOff x="1652994" y="3699531"/>
            <a:chExt cx="8832046" cy="1300258"/>
          </a:xfrm>
        </p:grpSpPr>
        <p:sp>
          <p:nvSpPr>
            <p:cNvPr id="14" name="矩形: 圆角 13"/>
            <p:cNvSpPr/>
            <p:nvPr/>
          </p:nvSpPr>
          <p:spPr>
            <a:xfrm>
              <a:off x="4414569" y="3699531"/>
              <a:ext cx="6070471" cy="1300258"/>
            </a:xfrm>
            <a:prstGeom prst="roundRect">
              <a:avLst>
                <a:gd name="adj" fmla="val 5159"/>
              </a:avLst>
            </a:prstGeom>
            <a:solidFill>
              <a:srgbClr val="FFFFFF"/>
            </a:solidFill>
            <a:ln w="12700" cap="flat" cmpd="sng" algn="ctr">
              <a:solidFill>
                <a:srgbClr val="00C1E0"/>
              </a:solidFill>
              <a:prstDash val="solid"/>
              <a:miter lim="800000"/>
            </a:ln>
            <a:effectLst/>
          </p:spPr>
          <p:txBody>
            <a:bodyPr lIns="48223" tIns="24112" rIns="48223" bIns="2411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6393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kern="0" dirty="0">
                  <a:solidFill>
                    <a:srgbClr val="373D41"/>
                  </a:solidFill>
                  <a:latin typeface="+mn-ea"/>
                  <a:ea typeface="+mn-ea"/>
                </a:rPr>
                <a:t>matplotlib.pyplot</a:t>
              </a:r>
              <a:r>
                <a:rPr lang="zh-CN" altLang="en-US" kern="0" dirty="0">
                  <a:solidFill>
                    <a:srgbClr val="373D41"/>
                  </a:solidFill>
                  <a:latin typeface="+mn-ea"/>
                  <a:ea typeface="+mn-ea"/>
                </a:rPr>
                <a:t>是一个命令型函数集合，它可以让人们像使用</a:t>
              </a:r>
              <a:r>
                <a:rPr lang="en-US" altLang="zh-CN" kern="0" dirty="0">
                  <a:solidFill>
                    <a:srgbClr val="373D41"/>
                  </a:solidFill>
                  <a:latin typeface="+mn-ea"/>
                  <a:ea typeface="+mn-ea"/>
                </a:rPr>
                <a:t>MATLAB</a:t>
              </a:r>
              <a:r>
                <a:rPr lang="zh-CN" altLang="en-US" kern="0" dirty="0">
                  <a:solidFill>
                    <a:srgbClr val="373D41"/>
                  </a:solidFill>
                  <a:latin typeface="+mn-ea"/>
                  <a:ea typeface="+mn-ea"/>
                </a:rPr>
                <a:t>一样使用</a:t>
              </a:r>
              <a:r>
                <a:rPr lang="en-US" altLang="zh-CN" kern="0" dirty="0">
                  <a:solidFill>
                    <a:srgbClr val="373D41"/>
                  </a:solidFill>
                  <a:latin typeface="+mn-ea"/>
                  <a:ea typeface="+mn-ea"/>
                </a:rPr>
                <a:t>matplotlib</a:t>
              </a:r>
              <a:r>
                <a:rPr lang="zh-CN" altLang="en-US" kern="0" dirty="0">
                  <a:solidFill>
                    <a:srgbClr val="373D41"/>
                  </a:solidFill>
                  <a:latin typeface="+mn-ea"/>
                  <a:ea typeface="+mn-ea"/>
                </a:rPr>
                <a:t>，它的函数可以创建画布，并在画布中绘制图表。</a:t>
              </a: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1652994" y="3699531"/>
              <a:ext cx="2773432" cy="1300258"/>
            </a:xfrm>
            <a:prstGeom prst="roundRect">
              <a:avLst/>
            </a:prstGeom>
            <a:solidFill>
              <a:srgbClr val="128EB7"/>
            </a:solidFill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48223" tIns="24112" rIns="48223" bIns="24112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639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等线" panose="02010600030101010101" charset="-122"/>
                </a:rPr>
                <a:t>Matplotlib.pyplot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创建画布</a:t>
            </a: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00170" y="1586241"/>
            <a:ext cx="6358427" cy="1097506"/>
            <a:chOff x="1702901" y="1234522"/>
            <a:chExt cx="6484513" cy="1097506"/>
          </a:xfrm>
        </p:grpSpPr>
        <p:sp>
          <p:nvSpPr>
            <p:cNvPr id="26" name="矩形 25"/>
            <p:cNvSpPr/>
            <p:nvPr/>
          </p:nvSpPr>
          <p:spPr>
            <a:xfrm>
              <a:off x="1702901" y="1234522"/>
              <a:ext cx="6484513" cy="1097506"/>
            </a:xfrm>
            <a:prstGeom prst="rect">
              <a:avLst/>
            </a:prstGeom>
            <a:solidFill>
              <a:srgbClr val="128EB7">
                <a:alpha val="90000"/>
              </a:srgbClr>
            </a:solidFill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文本框 26"/>
            <p:cNvSpPr txBox="1"/>
            <p:nvPr/>
          </p:nvSpPr>
          <p:spPr>
            <a:xfrm>
              <a:off x="2740423" y="1234522"/>
              <a:ext cx="5446991" cy="10975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70688" rIns="170688" bIns="170688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400" kern="1200" dirty="0">
                  <a:solidFill>
                    <a:schemeClr val="bg1"/>
                  </a:solidFill>
                  <a:latin typeface="+mn-ea"/>
                  <a:ea typeface="+mn-ea"/>
                </a:rPr>
                <a:t>import matplotlib.pyplot as plt</a:t>
              </a:r>
              <a:endParaRPr lang="zh-CN" altLang="en-US" sz="2400" kern="1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344462" y="1275423"/>
            <a:ext cx="1784966" cy="1719143"/>
            <a:chOff x="985842" y="178451"/>
            <a:chExt cx="1784966" cy="1719143"/>
          </a:xfrm>
        </p:grpSpPr>
        <p:sp>
          <p:nvSpPr>
            <p:cNvPr id="24" name="椭圆 23"/>
            <p:cNvSpPr/>
            <p:nvPr/>
          </p:nvSpPr>
          <p:spPr>
            <a:xfrm>
              <a:off x="985842" y="178451"/>
              <a:ext cx="1784966" cy="1719143"/>
            </a:xfrm>
            <a:prstGeom prst="ellipse">
              <a:avLst/>
            </a:prstGeom>
            <a:solidFill>
              <a:srgbClr val="128EB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椭圆 6"/>
            <p:cNvSpPr txBox="1"/>
            <p:nvPr/>
          </p:nvSpPr>
          <p:spPr>
            <a:xfrm>
              <a:off x="1247244" y="430214"/>
              <a:ext cx="1262162" cy="12156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/>
                <a:t>导入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00170" y="4031405"/>
            <a:ext cx="6372629" cy="1068613"/>
            <a:chOff x="2048948" y="3704762"/>
            <a:chExt cx="6372629" cy="1068613"/>
          </a:xfrm>
        </p:grpSpPr>
        <p:sp>
          <p:nvSpPr>
            <p:cNvPr id="22" name="矩形 21"/>
            <p:cNvSpPr/>
            <p:nvPr/>
          </p:nvSpPr>
          <p:spPr>
            <a:xfrm>
              <a:off x="2048948" y="3704762"/>
              <a:ext cx="6358427" cy="1045753"/>
            </a:xfrm>
            <a:prstGeom prst="rect">
              <a:avLst/>
            </a:prstGeom>
          </p:spPr>
          <p:style>
            <a:lnRef idx="2">
              <a:schemeClr val="accent2">
                <a:tint val="40000"/>
                <a:alpha val="90000"/>
                <a:hueOff val="-849226"/>
                <a:satOff val="-75345"/>
                <a:lumOff val="-768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5"/>
                <a:lumOff val="-76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5"/>
                <a:lumOff val="-76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文本框 22"/>
            <p:cNvSpPr txBox="1"/>
            <p:nvPr/>
          </p:nvSpPr>
          <p:spPr>
            <a:xfrm>
              <a:off x="2555752" y="3727622"/>
              <a:ext cx="5865825" cy="10457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70688" rIns="170688" bIns="170688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400" kern="1200" dirty="0">
                  <a:latin typeface="+mn-ea"/>
                  <a:ea typeface="+mn-ea"/>
                </a:rPr>
                <a:t>p1 = plt.figure(figsize=(8,6),dpi=80)</a:t>
              </a:r>
              <a:endParaRPr lang="zh-CN" altLang="en-US" sz="2400" kern="1200" dirty="0">
                <a:latin typeface="+mn-ea"/>
                <a:ea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13004" y="3599335"/>
            <a:ext cx="1826487" cy="1864197"/>
            <a:chOff x="954384" y="2502363"/>
            <a:chExt cx="1826487" cy="1864197"/>
          </a:xfrm>
        </p:grpSpPr>
        <p:sp>
          <p:nvSpPr>
            <p:cNvPr id="18" name="椭圆 17"/>
            <p:cNvSpPr/>
            <p:nvPr/>
          </p:nvSpPr>
          <p:spPr>
            <a:xfrm>
              <a:off x="954384" y="2502363"/>
              <a:ext cx="1826487" cy="186419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7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7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椭圆 10"/>
            <p:cNvSpPr txBox="1"/>
            <p:nvPr/>
          </p:nvSpPr>
          <p:spPr>
            <a:xfrm>
              <a:off x="1221867" y="2775368"/>
              <a:ext cx="1291521" cy="13181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/>
                <a:t>创建一个空白画布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indent="0">
              <a:buClr>
                <a:srgbClr val="000066"/>
              </a:buClr>
              <a:defRPr/>
            </a:pP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添加画布内容</a:t>
            </a:r>
          </a:p>
          <a:p>
            <a:pPr algn="ctr"/>
            <a:endParaRPr lang="en-US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8914" y="1391552"/>
            <a:ext cx="10435771" cy="961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indent="457200" fontAlgn="base">
              <a:lnSpc>
                <a:spcPct val="150000"/>
              </a:lnSpc>
              <a:spcAft>
                <a:spcPct val="0"/>
              </a:spcAft>
              <a:buClr>
                <a:srgbClr val="032089"/>
              </a:buClr>
              <a:defRPr/>
            </a:pP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以下函数用来绘图</a:t>
            </a:r>
            <a:r>
              <a:rPr kumimoji="1" lang="zh-CN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。其中添加标题，坐标轴名称，绘制图形等步骤是并列的，没有先后顺序，可以先绘制图形，也可以先添加各类标签。</a:t>
            </a:r>
            <a:r>
              <a:rPr kumimoji="1" lang="zh-CN" altLang="zh-CN" sz="2000" kern="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但是添加图例一定要在绘制图形之后。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28914" y="2610365"/>
          <a:ext cx="10435771" cy="380722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6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8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70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函数名称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函数作用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70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plt.title</a:t>
                      </a:r>
                      <a:endParaRPr lang="zh-CN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在当前图形中添加标题，可以指定标题的名称、位置、颜色、字体大小等参数。</a:t>
                      </a:r>
                      <a:endParaRPr lang="zh-CN" sz="16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70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plt.xlabel</a:t>
                      </a:r>
                      <a:endParaRPr lang="zh-CN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在当前图形中添加</a:t>
                      </a:r>
                      <a:r>
                        <a:rPr lang="en-US" sz="1600" kern="100" dirty="0">
                          <a:effectLst/>
                        </a:rPr>
                        <a:t>x</a:t>
                      </a:r>
                      <a:r>
                        <a:rPr lang="zh-CN" sz="1600" kern="100" dirty="0">
                          <a:effectLst/>
                        </a:rPr>
                        <a:t>轴名称，可以指定位置、颜色、字体大小等参数。</a:t>
                      </a:r>
                      <a:endParaRPr lang="zh-CN" sz="16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70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plt.ylabel</a:t>
                      </a:r>
                      <a:endParaRPr lang="zh-CN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在当前图形中添加</a:t>
                      </a:r>
                      <a:r>
                        <a:rPr lang="en-US" sz="1600" kern="100" dirty="0">
                          <a:effectLst/>
                        </a:rPr>
                        <a:t>y</a:t>
                      </a:r>
                      <a:r>
                        <a:rPr lang="zh-CN" sz="1600" kern="100" dirty="0">
                          <a:effectLst/>
                        </a:rPr>
                        <a:t>轴名称，可以指定位置、颜色、字体大小等参数。</a:t>
                      </a:r>
                      <a:endParaRPr lang="zh-CN" sz="16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70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plt.xlim</a:t>
                      </a:r>
                      <a:endParaRPr lang="zh-CN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指定当前图形</a:t>
                      </a:r>
                      <a:r>
                        <a:rPr lang="en-US" sz="1600" kern="100" dirty="0">
                          <a:effectLst/>
                        </a:rPr>
                        <a:t>x</a:t>
                      </a:r>
                      <a:r>
                        <a:rPr lang="zh-CN" sz="1600" kern="100" dirty="0">
                          <a:effectLst/>
                        </a:rPr>
                        <a:t>轴的范围，只能确定一个数值区间，而无法使用字符串标识。</a:t>
                      </a:r>
                      <a:endParaRPr lang="zh-CN" sz="16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70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plt.ylim</a:t>
                      </a:r>
                      <a:endParaRPr lang="zh-CN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指定当前图形</a:t>
                      </a:r>
                      <a:r>
                        <a:rPr lang="en-US" sz="1600" kern="100" dirty="0">
                          <a:effectLst/>
                        </a:rPr>
                        <a:t>y</a:t>
                      </a:r>
                      <a:r>
                        <a:rPr lang="zh-CN" sz="1600" kern="100" dirty="0">
                          <a:effectLst/>
                        </a:rPr>
                        <a:t>轴的范围，只能确定一个数值区间，而无法使用字符串标识。</a:t>
                      </a:r>
                      <a:endParaRPr lang="zh-CN" sz="16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70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plt.xticks</a:t>
                      </a:r>
                      <a:endParaRPr lang="zh-CN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指定</a:t>
                      </a:r>
                      <a:r>
                        <a:rPr lang="en-US" sz="1600" kern="100" dirty="0">
                          <a:effectLst/>
                        </a:rPr>
                        <a:t>x</a:t>
                      </a:r>
                      <a:r>
                        <a:rPr lang="zh-CN" sz="1600" kern="100" dirty="0">
                          <a:effectLst/>
                        </a:rPr>
                        <a:t>轴刻度的数目与取值。</a:t>
                      </a:r>
                      <a:endParaRPr lang="zh-CN" sz="16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70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plt.yticks</a:t>
                      </a:r>
                      <a:endParaRPr lang="zh-CN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指定</a:t>
                      </a:r>
                      <a:r>
                        <a:rPr lang="en-US" sz="1600" kern="100" dirty="0">
                          <a:effectLst/>
                        </a:rPr>
                        <a:t>y</a:t>
                      </a:r>
                      <a:r>
                        <a:rPr lang="zh-CN" sz="1600" kern="100">
                          <a:effectLst/>
                        </a:rPr>
                        <a:t>轴刻度的数目与取值。</a:t>
                      </a:r>
                      <a:endParaRPr lang="zh-CN" sz="16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709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effectLst/>
                        </a:rPr>
                        <a:t>plt.plot</a:t>
                      </a:r>
                      <a:endParaRPr lang="zh-CN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绘制折线图。</a:t>
                      </a:r>
                      <a:endParaRPr lang="zh-CN" sz="16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840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</a:rPr>
                        <a:t>plt.legend</a:t>
                      </a:r>
                      <a:endParaRPr lang="zh-CN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指定当前图形的图例，可以指定图例的大小、位置、标签。</a:t>
                      </a:r>
                      <a:endParaRPr lang="zh-CN" sz="16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7961" marR="2796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保存展示图表</a:t>
            </a:r>
            <a:endParaRPr lang="zh-CN" altLang="zh-CN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86757" y="1840138"/>
          <a:ext cx="10018486" cy="374786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615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94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函数名称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函数作用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91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plt.sav</a:t>
                      </a:r>
                      <a:r>
                        <a:rPr lang="en-US" altLang="zh-CN" sz="2000" kern="100" dirty="0">
                          <a:effectLst/>
                        </a:rPr>
                        <a:t>e</a:t>
                      </a:r>
                      <a:r>
                        <a:rPr lang="en-US" sz="2000" kern="100" dirty="0">
                          <a:effectLst/>
                        </a:rPr>
                        <a:t>fig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保存绘制的图片，可以指定图片的分辨率、边缘的颜色等参数。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1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plt.show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在本机显示图形。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435932" y="2117019"/>
            <a:ext cx="6697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设置</a:t>
            </a:r>
            <a:r>
              <a:rPr lang="en-US" altLang="zh-CN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pyplot</a:t>
            </a: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的</a:t>
            </a:r>
            <a:endParaRPr lang="en-US" altLang="zh-CN" sz="60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动态</a:t>
            </a:r>
            <a:r>
              <a:rPr lang="en-US" altLang="zh-CN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rc</a:t>
            </a: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参数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5841" y="179921"/>
            <a:ext cx="615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pyplot</a:t>
            </a: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的动态</a:t>
            </a:r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rc</a:t>
            </a:r>
            <a:r>
              <a:rPr lang="zh-CN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8914" y="1501070"/>
            <a:ext cx="10435771" cy="9612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000" kern="0" dirty="0">
                <a:solidFill>
                  <a:schemeClr val="bg1"/>
                </a:solidFill>
                <a:latin typeface="+mn-ea"/>
              </a:rPr>
              <a:t>pyplot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sz="2000" kern="0" dirty="0">
                <a:solidFill>
                  <a:schemeClr val="bg1"/>
                </a:solidFill>
                <a:latin typeface="+mn-ea"/>
              </a:rPr>
              <a:t>rc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</a:rPr>
              <a:t>配置文件来自定义图形的各种属性</a:t>
            </a:r>
            <a:endParaRPr lang="en-US" altLang="zh-CN" sz="2000" kern="0" dirty="0">
              <a:solidFill>
                <a:schemeClr val="bg1"/>
              </a:solidFill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+mn-ea"/>
              </a:rPr>
              <a:t>线条的常用</a:t>
            </a:r>
            <a:r>
              <a:rPr kumimoji="1" lang="en-US" altLang="zh-CN" sz="20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rc</a:t>
            </a:r>
            <a:r>
              <a:rPr kumimoji="1" lang="zh-CN" altLang="en-US" sz="20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参数名称、解释与取值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10042"/>
              </p:ext>
            </p:extLst>
          </p:nvPr>
        </p:nvGraphicFramePr>
        <p:xfrm>
          <a:off x="963204" y="2883310"/>
          <a:ext cx="10043886" cy="308576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77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6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rc</a:t>
                      </a:r>
                      <a:r>
                        <a:rPr lang="zh-CN" sz="2000" kern="100" dirty="0">
                          <a:effectLst/>
                        </a:rPr>
                        <a:t>参数名称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解释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取值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lines.linewidth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线条宽度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取</a:t>
                      </a:r>
                      <a:r>
                        <a:rPr lang="en-US" sz="1800" kern="100" dirty="0">
                          <a:effectLst/>
                        </a:rPr>
                        <a:t>0-10</a:t>
                      </a:r>
                      <a:r>
                        <a:rPr lang="zh-CN" sz="1800" kern="100" dirty="0">
                          <a:effectLst/>
                        </a:rPr>
                        <a:t>之间的数值，默认为</a:t>
                      </a:r>
                      <a:r>
                        <a:rPr lang="en-US" sz="1800" kern="100" dirty="0">
                          <a:effectLst/>
                        </a:rPr>
                        <a:t>1.5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lines.linestyle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线条样式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可取“</a:t>
                      </a:r>
                      <a:r>
                        <a:rPr lang="en-US" sz="1800" kern="100" dirty="0">
                          <a:effectLst/>
                        </a:rPr>
                        <a:t>-</a:t>
                      </a:r>
                      <a:r>
                        <a:rPr lang="zh-CN" sz="1800" kern="100" dirty="0">
                          <a:effectLst/>
                        </a:rPr>
                        <a:t>”“</a:t>
                      </a:r>
                      <a:r>
                        <a:rPr lang="en-US" sz="1800" kern="100" spc="10" dirty="0">
                          <a:effectLst/>
                        </a:rPr>
                        <a:t>--</a:t>
                      </a:r>
                      <a:r>
                        <a:rPr lang="zh-CN" sz="1800" kern="100" dirty="0">
                          <a:effectLst/>
                        </a:rPr>
                        <a:t>”“</a:t>
                      </a:r>
                      <a:r>
                        <a:rPr lang="en-US" sz="1800" kern="100" dirty="0">
                          <a:effectLst/>
                        </a:rPr>
                        <a:t>-.</a:t>
                      </a:r>
                      <a:r>
                        <a:rPr lang="zh-CN" sz="1800" kern="100" dirty="0">
                          <a:effectLst/>
                        </a:rPr>
                        <a:t>”“：”四种。默认为“</a:t>
                      </a:r>
                      <a:r>
                        <a:rPr lang="en-US" sz="1800" kern="100" dirty="0">
                          <a:effectLst/>
                        </a:rPr>
                        <a:t>-</a:t>
                      </a:r>
                      <a:r>
                        <a:rPr lang="zh-CN" sz="1800" kern="100" dirty="0">
                          <a:effectLst/>
                        </a:rPr>
                        <a:t>”。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lines.marker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线条上点的形状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可</a:t>
                      </a:r>
                      <a:r>
                        <a:rPr lang="zh-CN" sz="1800" kern="100" dirty="0">
                          <a:effectLst/>
                        </a:rPr>
                        <a:t>取“</a:t>
                      </a:r>
                      <a:r>
                        <a:rPr lang="en-US" sz="1800" kern="100" dirty="0">
                          <a:effectLst/>
                        </a:rPr>
                        <a:t>o</a:t>
                      </a:r>
                      <a:r>
                        <a:rPr lang="zh-CN" sz="1800" kern="100" dirty="0">
                          <a:effectLst/>
                        </a:rPr>
                        <a:t>”“</a:t>
                      </a:r>
                      <a:r>
                        <a:rPr lang="en-US" sz="1800" kern="100" dirty="0">
                          <a:effectLst/>
                        </a:rPr>
                        <a:t>D</a:t>
                      </a:r>
                      <a:r>
                        <a:rPr lang="zh-CN" sz="1800" kern="100" dirty="0">
                          <a:effectLst/>
                        </a:rPr>
                        <a:t>”“</a:t>
                      </a:r>
                      <a:r>
                        <a:rPr lang="en-US" sz="1800" kern="100" dirty="0">
                          <a:effectLst/>
                        </a:rPr>
                        <a:t>h</a:t>
                      </a:r>
                      <a:r>
                        <a:rPr lang="zh-CN" sz="1800" kern="100" dirty="0">
                          <a:effectLst/>
                        </a:rPr>
                        <a:t>”“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r>
                        <a:rPr lang="zh-CN" sz="1800" kern="100" dirty="0">
                          <a:effectLst/>
                        </a:rPr>
                        <a:t>”“</a:t>
                      </a:r>
                      <a:r>
                        <a:rPr lang="en-US" sz="1800" kern="100" dirty="0">
                          <a:effectLst/>
                        </a:rPr>
                        <a:t>,</a:t>
                      </a:r>
                      <a:r>
                        <a:rPr lang="zh-CN" sz="1800" kern="100" dirty="0">
                          <a:effectLst/>
                        </a:rPr>
                        <a:t>”</a:t>
                      </a:r>
                      <a:endParaRPr lang="en-US" altLang="zh-CN" sz="1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“</a:t>
                      </a:r>
                      <a:r>
                        <a:rPr lang="en-US" sz="1800" kern="100" dirty="0">
                          <a:effectLst/>
                        </a:rPr>
                        <a:t>S</a:t>
                      </a:r>
                      <a:r>
                        <a:rPr lang="zh-CN" sz="1800" kern="100" dirty="0">
                          <a:effectLst/>
                        </a:rPr>
                        <a:t>”等</a:t>
                      </a:r>
                      <a:r>
                        <a:rPr lang="en-US" sz="1800" kern="100" dirty="0">
                          <a:effectLst/>
                        </a:rPr>
                        <a:t>20</a:t>
                      </a:r>
                      <a:r>
                        <a:rPr lang="zh-CN" sz="1800" kern="100" dirty="0">
                          <a:effectLst/>
                        </a:rPr>
                        <a:t>种，默认为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lines.markersize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点的大小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取</a:t>
                      </a:r>
                      <a:r>
                        <a:rPr lang="en-US" sz="1800" kern="100" dirty="0">
                          <a:effectLst/>
                        </a:rPr>
                        <a:t>0-10</a:t>
                      </a:r>
                      <a:r>
                        <a:rPr lang="zh-CN" sz="1800" kern="100" dirty="0">
                          <a:effectLst/>
                        </a:rPr>
                        <a:t>之间的数值，默认为</a:t>
                      </a: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635</Words>
  <Application>Microsoft Office PowerPoint</Application>
  <PresentationFormat>宽屏</PresentationFormat>
  <Paragraphs>131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微软雅黑</vt:lpstr>
      <vt:lpstr>印品黑体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135</cp:revision>
  <dcterms:created xsi:type="dcterms:W3CDTF">2019-06-28T03:13:00Z</dcterms:created>
  <dcterms:modified xsi:type="dcterms:W3CDTF">2024-03-13T18:03:22Z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